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embedTrueTypeFonts="1" strictFirstAndLastChars="0" autoCompressPictures="0" saveSubsetFonts="1">
  <p:sldMasterIdLst>
    <p:sldMasterId r:id="rId4" id="2147483648"/>
    <p:sldMasterId r:id="rId5" id="2147483661"/>
    <p:sldMasterId r:id="rId6" id="2147483674"/>
  </p:sldMasterIdLst>
  <p:notesMasterIdLst>
    <p:notesMasterId r:id="rId7"/>
  </p:notesMasterIdLst>
  <p:sldIdLst>
    <p:sldId r:id="rId8" id="256"/>
    <p:sldId r:id="rId9" id="257"/>
    <p:sldId r:id="rId10" id="258"/>
    <p:sldId r:id="rId11" id="259"/>
    <p:sldId r:id="rId12" id="260"/>
    <p:sldId r:id="rId13" id="261"/>
    <p:sldId r:id="rId14" id="262"/>
  </p:sldIdLst>
  <p:sldSz cx="9144000" cy="6858000"/>
  <p:notesSz cx="6858000" cy="9144000"/>
  <p:embeddedFontLst>
    <p:embeddedFont>
      <p:font typeface="Source Sans Pro SemiBold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oundtripDataSignature="AMtx7mgJRIgxxp/BYE1ZS2FUO5s7oi3iJw==" r:id="rId19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font" Target="fonts/SourceSansProSemiBold-regular.fntdata"/><Relationship Id="rId14" Type="http://schemas.openxmlformats.org/officeDocument/2006/relationships/slide" Target="slides/slide7.xml"/><Relationship Id="rId17" Type="http://schemas.openxmlformats.org/officeDocument/2006/relationships/font" Target="fonts/SourceSansProSemiBold-italic.fntdata"/><Relationship Id="rId16" Type="http://schemas.openxmlformats.org/officeDocument/2006/relationships/font" Target="fonts/SourceSansProSemiBold-bold.fntdata"/><Relationship Id="rId5" Type="http://schemas.openxmlformats.org/officeDocument/2006/relationships/slideMaster" Target="slideMasters/slideMaster2.xml"/><Relationship Id="rId19" Type="http://customschemas.google.com/relationships/presentationmetadata" Target="metadata"/><Relationship Id="rId6" Type="http://schemas.openxmlformats.org/officeDocument/2006/relationships/slideMaster" Target="slideMasters/slideMaster3.xml"/><Relationship Id="rId18" Type="http://schemas.openxmlformats.org/officeDocument/2006/relationships/font" Target="fonts/SourceSansProSemiBold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b="0" baseline="30000" lang="en-US" sz="2000" strike="noStrike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/>
          <p:nvPr>
            <p:ph idx="1"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6347030229_0_0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6347030229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634703022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2" name="Google Shape;20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" name="Google Shape;11;p11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0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0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1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1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2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2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347030229_0_1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6347030229_0_10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347030229_0_1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g6347030229_0_13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347030229_0_1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g6347030229_0_16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g6347030229_0_16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347030229_0_2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2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347030229_0_22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347030229_0_2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6347030229_0_24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6347030229_0_24"/>
          <p:cNvSpPr txBox="1"/>
          <p:nvPr>
            <p:ph idx="2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g6347030229_0_24"/>
          <p:cNvSpPr txBox="1"/>
          <p:nvPr>
            <p:ph idx="3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347030229_0_2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6347030229_0_29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g6347030229_0_29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g6347030229_0_29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347030229_0_3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g6347030229_0_34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6347030229_0_34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6347030229_0_34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347030229_0_3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6347030229_0_39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g6347030229_0_39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347030229_0_4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6347030229_0_43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g6347030229_0_43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g6347030229_0_43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6347030229_0_43"/>
          <p:cNvSpPr txBox="1"/>
          <p:nvPr>
            <p:ph idx="4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347030229_0_4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6347030229_0_49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g6347030229_0_49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g6347030229_0_49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6347030229_0_49"/>
          <p:cNvSpPr txBox="1"/>
          <p:nvPr>
            <p:ph idx="4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g6347030229_0_49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g6347030229_0_49"/>
          <p:cNvSpPr txBox="1"/>
          <p:nvPr>
            <p:ph idx="6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7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347030229_0_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g6347030229_0_6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2.xml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3.xml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5374749" y="3546945"/>
            <a:ext cx="3508800" cy="28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MODULE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DIGITAL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LITERACY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When are mobile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devices helpful?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AutoNum type="arabicParenR"/>
            </a:pP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Introduce your</a:t>
            </a:r>
            <a:r>
              <a:rPr b="1" lang="en-US" sz="2600">
                <a:solidFill>
                  <a:srgbClr val="1C1C1C"/>
                </a:solidFill>
              </a:rPr>
              <a:t> phone</a:t>
            </a:r>
            <a:endParaRPr b="1" sz="2600">
              <a:solidFill>
                <a:srgbClr val="1C1C1C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1C1C1C"/>
                </a:solidFill>
              </a:rPr>
              <a:t>or tablet - brand and</a:t>
            </a:r>
            <a:br>
              <a:rPr b="1" lang="en-US" sz="2600">
                <a:solidFill>
                  <a:srgbClr val="1C1C1C"/>
                </a:solidFill>
              </a:rPr>
            </a:br>
            <a:r>
              <a:rPr b="1" lang="en-US" sz="2600">
                <a:solidFill>
                  <a:srgbClr val="1C1C1C"/>
                </a:solidFill>
              </a:rPr>
              <a:t>years “in service”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AutoNum type="arabicParenR"/>
            </a:pPr>
            <a:r>
              <a:rPr b="1" lang="en-US" sz="2600">
                <a:solidFill>
                  <a:srgbClr val="1C1C1C"/>
                </a:solidFill>
              </a:rPr>
              <a:t> Explain what you</a:t>
            </a:r>
            <a:br>
              <a:rPr b="1" lang="en-US" sz="2600">
                <a:solidFill>
                  <a:srgbClr val="1C1C1C"/>
                </a:solidFill>
              </a:rPr>
            </a:br>
            <a:r>
              <a:rPr b="1" lang="en-US" sz="2600">
                <a:solidFill>
                  <a:srgbClr val="1C1C1C"/>
                </a:solidFill>
              </a:rPr>
              <a:t>usually use your device</a:t>
            </a:r>
            <a:br>
              <a:rPr b="1" lang="en-US" sz="2600">
                <a:solidFill>
                  <a:srgbClr val="1C1C1C"/>
                </a:solidFill>
              </a:rPr>
            </a:br>
            <a:r>
              <a:rPr b="1" lang="en-US" sz="2600">
                <a:solidFill>
                  <a:srgbClr val="1C1C1C"/>
                </a:solidFill>
              </a:rPr>
              <a:t>for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AutoNum type="arabicParenR"/>
            </a:pP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Explain what you</a:t>
            </a:r>
            <a:r>
              <a:rPr b="1" lang="en-US" sz="2600">
                <a:solidFill>
                  <a:srgbClr val="1C1C1C"/>
                </a:solidFill>
              </a:rPr>
              <a:t> </a:t>
            </a: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find most challenging </a:t>
            </a:r>
            <a:r>
              <a:rPr b="1" lang="en-US" sz="2600">
                <a:solidFill>
                  <a:srgbClr val="1C1C1C"/>
                </a:solidFill>
              </a:rPr>
              <a:t>about using your device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1355725" y="322525"/>
            <a:ext cx="3763800" cy="6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Meet</a:t>
            </a: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my device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0560" y="1920240"/>
            <a:ext cx="4976640" cy="274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1" i="0" lang="en-US" sz="2600" u="none" cap="none" strike="noStrike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Connecting people with common interests/problems/occupations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1" i="0" lang="en-US" sz="2600" u="none" cap="none" strike="noStrike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Access to unlimited amount of information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1" i="0" lang="en-US" sz="2600" u="none" cap="none" strike="noStrike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Keeping record of symptoms and events, relevant to the disease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What else can you think of?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few good uses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good uses of these devices can you think of?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sz="2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US" sz="2600"/>
              <a:t>Rules for the participants:</a:t>
            </a:r>
            <a:endParaRPr sz="2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sz="2600">
              <a:extLst>
                <a:ext uri="http://customooxmlschemas.google.com/">
                  <go:slidesCustomData xmlns:go="http://customooxmlschemas.google.com/" textRoundtripDataId="0"/>
                </a:ext>
              </a:extLst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/>
              <a:t>Make sure you don’t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judg</a:t>
            </a:r>
            <a:r>
              <a:rPr lang="en-US" sz="1800"/>
              <a:t>e others’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ideas before all of them are listed;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/>
              <a:t>Generally try not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discussi</a:t>
            </a:r>
            <a:r>
              <a:rPr lang="en-US" sz="1800"/>
              <a:t>ng them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before brainstorming is over, as discussions could</a:t>
            </a:r>
            <a:r>
              <a:rPr lang="en-US" sz="1800"/>
              <a:t> affect the flow of the creative thoughts of participants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/>
              <a:t>There are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constraints for what could be considered a “silly idea” - relax and </a:t>
            </a:r>
            <a:r>
              <a:rPr lang="en-US" sz="1800"/>
              <a:t>let your imagination sail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Brainstorming!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a list is produced by the brainstorming session, 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discuss</a:t>
            </a: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each item and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 the top </a:t>
            </a: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half basing your decision on what the group agrees to be: 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639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most important uses</a:t>
            </a: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5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Most Important Uses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6347030229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All images are from pixabay.com, protected under Simplified Pixabay License (https://pixabay.com/service/license/)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Any other resources, that are not sourced from pixabay.com are under CC0 - Public domain (https://pixabay.com/service/license/)</a:t>
            </a:r>
            <a:endParaRPr sz="1800"/>
          </a:p>
        </p:txBody>
      </p:sp>
      <p:sp>
        <p:nvSpPr>
          <p:cNvPr id="199" name="Google Shape;199;g6347030229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Sources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